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5"/>
  </p:notesMasterIdLst>
  <p:handoutMasterIdLst>
    <p:handoutMasterId r:id="rId6"/>
  </p:handoutMasterIdLst>
  <p:sldIdLst>
    <p:sldId id="269" r:id="rId2"/>
    <p:sldId id="270" r:id="rId3"/>
    <p:sldId id="271" r:id="rId4"/>
  </p:sldIdLst>
  <p:sldSz cx="9144000" cy="6858000" type="screen4x3"/>
  <p:notesSz cx="6797675" cy="987425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9900CC"/>
    <a:srgbClr val="EAEAEA"/>
    <a:srgbClr val="CC330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-1378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1422" y="-84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97E4C88-5017-4B78-989A-A5FA9AB8F6B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71859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90269"/>
            <a:ext cx="5438140" cy="444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Click to edit Master text styles</a:t>
            </a:r>
          </a:p>
          <a:p>
            <a:pPr lvl="1"/>
            <a:r>
              <a:rPr lang="hr-HR" noProof="0" smtClean="0"/>
              <a:t>Second level</a:t>
            </a:r>
          </a:p>
          <a:p>
            <a:pPr lvl="2"/>
            <a:r>
              <a:rPr lang="hr-HR" noProof="0" smtClean="0"/>
              <a:t>Third level</a:t>
            </a:r>
          </a:p>
          <a:p>
            <a:pPr lvl="3"/>
            <a:r>
              <a:rPr lang="hr-HR" noProof="0" smtClean="0"/>
              <a:t>Fourth level</a:t>
            </a:r>
          </a:p>
          <a:p>
            <a:pPr lvl="4"/>
            <a:r>
              <a:rPr lang="hr-HR" noProof="0" smtClean="0"/>
              <a:t>Fifth level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A9B0BD0-D4B2-4699-929C-C3941F9BDA32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71394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0A100B-0A20-47F9-976D-BB18D913BBE7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82878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963367-6150-4FFB-A32F-F45DFA056CF5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92718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B36085-6E6B-41CA-92C5-3B0FD3E0153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19783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93DDA8-AA67-40F2-978A-129FB3D9DB54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713929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51C637-B37B-46A9-A5A3-428CB0EC33C3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41731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4EF2A-5AFA-4301-B8F9-E8A0483698C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85447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A0F73-5C57-4317-9EE3-EA46B1708A6B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20559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E49B24-4729-4070-B746-07AA621006D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038344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755A97-B306-4FB4-B221-D8B8DF63EECC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702070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45729D-C2A5-4312-B847-42273B99D14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558326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60C17E-4212-4A7F-A5C8-413B08E4B96A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29659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CC376A-F809-49A8-B4A9-3154C5AC2D30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82801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6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51800" y="6457950"/>
            <a:ext cx="635000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accent2"/>
                </a:solidFill>
                <a:latin typeface="Book Antiqua" panose="02040602050305030304" pitchFamily="18" charset="0"/>
              </a:defRPr>
            </a:lvl1pPr>
          </a:lstStyle>
          <a:p>
            <a:fld id="{9D8269F9-3A4C-4C46-A2B6-A0AA1450EF4F}" type="slidenum">
              <a:rPr lang="hr-HR" altLang="sr-Latn-RS"/>
              <a:pPr/>
              <a:t>‹#›</a:t>
            </a:fld>
            <a:endParaRPr lang="hr-HR" altLang="sr-Latn-RS"/>
          </a:p>
        </p:txBody>
      </p:sp>
      <p:pic>
        <p:nvPicPr>
          <p:cNvPr id="1027" name="Picture 1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306" y="2161903"/>
            <a:ext cx="8229600" cy="2786616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hr-HR" altLang="sr-Latn-RS" sz="2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Pružanje </a:t>
            </a:r>
            <a:r>
              <a:rPr lang="hr-HR" altLang="sr-Latn-RS" sz="28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usluge pomoćnika u nastavi učenicima s teškoćama u razvoju</a:t>
            </a:r>
          </a:p>
          <a:p>
            <a:pPr marL="0" indent="0" algn="ctr">
              <a:buFontTx/>
              <a:buNone/>
              <a:defRPr/>
            </a:pPr>
            <a:endParaRPr lang="hr-HR" altLang="sr-Latn-RS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r>
              <a:rPr lang="hr-HR" altLang="sr-Latn-RS" sz="1600" b="1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mr. sc. Marijana Gojčeta</a:t>
            </a:r>
            <a:endParaRPr lang="hr-HR" altLang="sr-Latn-RS" sz="1600" b="1" dirty="0">
              <a:solidFill>
                <a:schemeClr val="bg1">
                  <a:lumMod val="50000"/>
                </a:schemeClr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r>
              <a:rPr lang="hr-HR" altLang="sr-Latn-RS" sz="1600" b="1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Uprava za </a:t>
            </a:r>
            <a:r>
              <a:rPr lang="hr-HR" altLang="sr-Latn-RS" sz="1600" b="1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potporu i unapređenje sustava odgoja i obrazovanja</a:t>
            </a:r>
            <a:endParaRPr lang="hr-HR" altLang="sr-Latn-RS" sz="1600" b="1" dirty="0">
              <a:solidFill>
                <a:schemeClr val="bg1">
                  <a:lumMod val="50000"/>
                </a:schemeClr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1</a:t>
            </a:fld>
            <a:endParaRPr lang="hr-HR" altLang="sr-Latn-RS"/>
          </a:p>
        </p:txBody>
      </p:sp>
      <p:sp>
        <p:nvSpPr>
          <p:cNvPr id="2" name="Rectangle 1"/>
          <p:cNvSpPr/>
          <p:nvPr/>
        </p:nvSpPr>
        <p:spPr>
          <a:xfrm>
            <a:off x="6934397" y="424132"/>
            <a:ext cx="17524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altLang="sr-Latn-RS" sz="1400" b="1" kern="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INFO </a:t>
            </a:r>
            <a:r>
              <a:rPr lang="hr-HR" altLang="sr-Latn-RS" sz="1400" b="1" ker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DANI </a:t>
            </a:r>
            <a:r>
              <a:rPr lang="hr-HR" altLang="sr-Latn-RS" sz="1400" b="1" kern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2018.</a:t>
            </a:r>
            <a:endParaRPr lang="hr-HR" altLang="sr-Latn-RS" sz="1400" kern="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27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5" y="923109"/>
            <a:ext cx="8469086" cy="5203055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r>
              <a:rPr lang="hr-HR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Naziv natječaja: Javni poziv za prijavu projekata udruga koje pružaju usluge pomoćnika u nastavi učenicima s teškoćama u razvoju za </a:t>
            </a:r>
            <a:r>
              <a:rPr lang="hr-HR" altLang="sr-Latn-RS" sz="16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2017./2018. </a:t>
            </a:r>
            <a:r>
              <a:rPr lang="hr-HR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školsku godinu</a:t>
            </a:r>
          </a:p>
          <a:p>
            <a:pPr marL="0" indent="0">
              <a:buFontTx/>
              <a:buNone/>
              <a:defRPr/>
            </a:pPr>
            <a:endParaRPr lang="hr-HR" altLang="sr-Latn-RS" sz="1400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hr-HR" altLang="sr-Latn-RS" sz="14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Cilj: </a:t>
            </a:r>
            <a:endParaRPr lang="en-US" altLang="sr-Latn-RS" sz="1400" b="1" dirty="0" smtClean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>
              <a:buFontTx/>
              <a:buNone/>
              <a:defRPr/>
            </a:pPr>
            <a:endParaRPr lang="hr-HR" altLang="sr-Latn-RS" sz="14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lvl="1" indent="-342900" algn="just">
              <a:buFontTx/>
              <a:buAutoNum type="arabicPeriod"/>
              <a:defRPr/>
            </a:pP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osigurati usluge pomoćnika u nastavi učenicima s teškoćama u razvoju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 osnovnoškolskim i srednjoškolskim ustanovama </a:t>
            </a:r>
            <a:endParaRPr lang="hr-HR" altLang="sr-Latn-RS" sz="1400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lvl="1" indent="-342900" algn="just">
              <a:buFontTx/>
              <a:buAutoNum type="arabicPeriod"/>
              <a:defRPr/>
            </a:pP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podržati projekte udruga koje pružaju usluge pomoćnika u nastavi učenicima s teškoćama u razvoju</a:t>
            </a:r>
          </a:p>
          <a:p>
            <a:pPr marL="0" indent="0">
              <a:buFontTx/>
              <a:buNone/>
              <a:defRPr/>
            </a:pPr>
            <a:endParaRPr lang="hr-HR" altLang="sr-Latn-RS" sz="14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hr-HR" altLang="sr-Latn-RS" sz="14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Rezultati: </a:t>
            </a:r>
            <a:endParaRPr lang="en-US" altLang="sr-Latn-RS" sz="1400" b="1" dirty="0" smtClean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>
              <a:buFontTx/>
              <a:buNone/>
              <a:defRPr/>
            </a:pPr>
            <a:endParaRPr lang="hr-HR" altLang="sr-Latn-RS" sz="14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266700" indent="-266700">
              <a:buFont typeface="Wingdings" pitchFamily="2" charset="2"/>
              <a:buChar char="v"/>
              <a:defRPr/>
            </a:pP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od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57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prijavljenih projekata udruga na Javni poziv sredstva su </a:t>
            </a:r>
            <a:r>
              <a:rPr lang="hr-HR" altLang="sr-Latn-RS" sz="14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odobrena za 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52 udruge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što uključuje angažiranje 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307 </a:t>
            </a:r>
            <a:r>
              <a:rPr lang="hr-HR" altLang="sr-Latn-RS" sz="14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pomoćnika u nastavi za 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321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učenika s teškoćama u razvoju</a:t>
            </a:r>
          </a:p>
          <a:p>
            <a:pPr marL="266700" indent="-266700">
              <a:buFont typeface="Wingdings" pitchFamily="2" charset="2"/>
              <a:buChar char="v"/>
              <a:defRPr/>
            </a:pP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prihvatljivi prijavitelji: udruge čije je primarno djelovanje usmjereno na područje skrbi o učenicima s teškoćama u razvoju u Republici Hrvatskoj</a:t>
            </a:r>
          </a:p>
          <a:p>
            <a:pPr marL="266700" indent="-266700">
              <a:buFont typeface="Wingdings" pitchFamily="2" charset="2"/>
              <a:buChar char="v"/>
              <a:defRPr/>
            </a:pP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datum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objave: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5.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lipnja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2017. godine (</a:t>
            </a:r>
            <a:r>
              <a:rPr lang="pl-PL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do </a:t>
            </a:r>
            <a:r>
              <a:rPr lang="pl-PL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7. srpnja 2017. </a:t>
            </a:r>
            <a:r>
              <a:rPr lang="pl-PL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godine)</a:t>
            </a:r>
            <a:endParaRPr lang="hr-HR" altLang="sr-Latn-RS" sz="1400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266700" indent="-266700">
              <a:buFont typeface="Wingdings" pitchFamily="2" charset="2"/>
              <a:buChar char="v"/>
              <a:defRPr/>
            </a:pP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iznos sredstava: ukupna vrijednost osiguranih sredstava udrugama za pružanje usluge pomoćnika u nastavi učenicima s teškoćama u razvoju za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2017./2018.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školsku godinu iznosi</a:t>
            </a:r>
            <a:r>
              <a:rPr lang="hr-HR" altLang="sr-Latn-RS" sz="1400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11.783.998,52 HRK</a:t>
            </a:r>
            <a:r>
              <a:rPr lang="hr-HR" altLang="sr-Latn-RS" sz="1400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endParaRPr lang="hr-HR" altLang="sr-Latn-RS" sz="1400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2</a:t>
            </a:fld>
            <a:endParaRPr lang="hr-HR" altLang="sr-Latn-RS"/>
          </a:p>
        </p:txBody>
      </p:sp>
      <p:sp>
        <p:nvSpPr>
          <p:cNvPr id="2" name="Rectangle 1"/>
          <p:cNvSpPr/>
          <p:nvPr/>
        </p:nvSpPr>
        <p:spPr>
          <a:xfrm>
            <a:off x="6862510" y="437434"/>
            <a:ext cx="17524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altLang="sr-Latn-RS" sz="1400" b="1" kern="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INFO DANI </a:t>
            </a:r>
            <a:r>
              <a:rPr lang="hr-HR" altLang="sr-Latn-RS" sz="1400" b="1" kern="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2018.</a:t>
            </a:r>
            <a:endParaRPr lang="hr-HR" altLang="sr-Latn-RS" sz="1400" kern="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04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966" y="1088571"/>
            <a:ext cx="8416834" cy="5223451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r-HR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Naziv natječaja: Javni poziv za prijavu projekata udruga koje pružaju usluge pomoćnika u </a:t>
            </a:r>
            <a:r>
              <a:rPr lang="hr-HR" altLang="sr-Latn-RS" sz="16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nastavi učenicima </a:t>
            </a:r>
            <a:r>
              <a:rPr lang="hr-HR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s teškoćama u razvoju za </a:t>
            </a:r>
            <a:r>
              <a:rPr lang="hr-HR" altLang="sr-Latn-RS" sz="16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2018./2019. </a:t>
            </a:r>
            <a:r>
              <a:rPr lang="hr-HR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školsku godinu</a:t>
            </a:r>
          </a:p>
          <a:p>
            <a:pPr marL="0" indent="0">
              <a:buFontTx/>
              <a:buNone/>
              <a:defRPr/>
            </a:pPr>
            <a:endParaRPr lang="hr-HR" altLang="sr-Latn-RS" sz="1400" dirty="0">
              <a:latin typeface="Georgia" panose="02040502050405020303" pitchFamily="18" charset="0"/>
              <a:cs typeface="Tahoma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hr-HR" altLang="sr-Latn-RS" sz="14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Cilj: </a:t>
            </a:r>
            <a:endParaRPr lang="en-US" altLang="sr-Latn-RS" sz="1400" b="1" dirty="0" smtClean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>
              <a:buFontTx/>
              <a:buNone/>
              <a:defRPr/>
            </a:pPr>
            <a:endParaRPr lang="hr-HR" altLang="sr-Latn-RS" sz="14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lvl="1" indent="-342900" algn="just">
              <a:buFontTx/>
              <a:buAutoNum type="arabicPeriod"/>
              <a:defRPr/>
            </a:pP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osigurati usluge pomoćnika u nastavi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učenicima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s teškoćama u razvoju tijekom izvršavanja zadataka koji zahtijevaju komunikacijsku, senzornu i motoričku aktivnost, u kretanju, pri uzimanju hrane i pića, u obavljanju higijenskih potreba tijekom svakodnevnih aktivnosti odgojno-obrazovnog procesa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 osnovnoškolskim i srednjoškolskim ustanovama</a:t>
            </a:r>
            <a:endParaRPr lang="hr-HR" altLang="sr-Latn-RS" sz="1400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lvl="1" indent="-342900" algn="just">
              <a:buFontTx/>
              <a:buAutoNum type="arabicPeriod"/>
              <a:defRPr/>
            </a:pP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podržati projekte udruga koje pružaju usluge pomoćnika u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nastavi/učenicima s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teškoćama u razvoju</a:t>
            </a:r>
          </a:p>
          <a:p>
            <a:pPr marL="0" indent="0">
              <a:buFontTx/>
              <a:buNone/>
              <a:defRPr/>
            </a:pPr>
            <a:endParaRPr lang="hr-HR" altLang="sr-Latn-RS" sz="1400" dirty="0">
              <a:latin typeface="Georgia" panose="02040502050405020303" pitchFamily="18" charset="0"/>
              <a:cs typeface="Tahoma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hr-HR" altLang="sr-Latn-RS" sz="14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Rezultati: </a:t>
            </a:r>
            <a:endParaRPr lang="en-US" altLang="sr-Latn-RS" sz="1400" b="1" dirty="0" smtClean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>
              <a:buFontTx/>
              <a:buNone/>
              <a:defRPr/>
            </a:pPr>
            <a:endParaRPr lang="hr-HR" altLang="sr-Latn-RS" sz="14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266700" indent="-266700">
              <a:buFont typeface="Wingdings" pitchFamily="2" charset="2"/>
              <a:buChar char="v"/>
              <a:defRPr/>
            </a:pP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prihvatljivi prijavitelji: udruge čije je primarno djelovanje usmjereno na područje skrbi o djeci s teškoćama u Republici Hrvatskoj </a:t>
            </a:r>
          </a:p>
          <a:p>
            <a:pPr marL="266700" indent="-266700">
              <a:buFont typeface="Wingdings" pitchFamily="2" charset="2"/>
              <a:buChar char="v"/>
              <a:defRPr/>
            </a:pP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datum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objave: </a:t>
            </a:r>
            <a:r>
              <a:rPr lang="hr-HR" altLang="sr-Latn-RS" sz="14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lipanj 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2018. </a:t>
            </a:r>
            <a:r>
              <a:rPr lang="hr-HR" altLang="sr-Latn-RS" sz="14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godine</a:t>
            </a:r>
          </a:p>
          <a:p>
            <a:pPr marL="266700" indent="-266700">
              <a:buFont typeface="Wingdings" pitchFamily="2" charset="2"/>
              <a:buChar char="v"/>
              <a:defRPr/>
            </a:pP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iznos sredstava:ukupna vrijednost osiguranih bespovratnih sredstava udrugama za pružanje usluga pomoćnika u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nastavi učenicima s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teškoćama u razvoju </a:t>
            </a:r>
            <a:r>
              <a:rPr lang="pl-PL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za </a:t>
            </a:r>
            <a:r>
              <a:rPr lang="pl-PL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2018./2019. </a:t>
            </a:r>
            <a:r>
              <a:rPr lang="pl-PL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školsku godinu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iznosi </a:t>
            </a:r>
            <a:r>
              <a:rPr lang="hr-HR" altLang="sr-Latn-RS" sz="14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10.000.000,00 kuna</a:t>
            </a:r>
            <a:endParaRPr lang="hr-HR" altLang="sr-Latn-RS" sz="1400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3</a:t>
            </a:fld>
            <a:endParaRPr lang="hr-HR" altLang="sr-Latn-RS"/>
          </a:p>
        </p:txBody>
      </p:sp>
      <p:sp>
        <p:nvSpPr>
          <p:cNvPr id="2" name="Rectangle 1"/>
          <p:cNvSpPr/>
          <p:nvPr/>
        </p:nvSpPr>
        <p:spPr>
          <a:xfrm>
            <a:off x="6775882" y="449009"/>
            <a:ext cx="17524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altLang="sr-Latn-RS" sz="1400" b="1" kern="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INFO DANI </a:t>
            </a:r>
            <a:r>
              <a:rPr lang="hr-HR" altLang="sr-Latn-RS" sz="1400" b="1" kern="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2018.</a:t>
            </a:r>
            <a:endParaRPr lang="hr-HR" altLang="sr-Latn-RS" sz="1400" kern="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17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662</TotalTime>
  <Words>339</Words>
  <Application>Microsoft Office PowerPoint</Application>
  <PresentationFormat>On-screen Show (4:3)</PresentationFormat>
  <Paragraphs>35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Company>MZT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Ivana Fain</dc:creator>
  <cp:lastModifiedBy>dtot</cp:lastModifiedBy>
  <cp:revision>49</cp:revision>
  <cp:lastPrinted>2017-03-08T13:08:37Z</cp:lastPrinted>
  <dcterms:created xsi:type="dcterms:W3CDTF">2004-06-15T07:55:20Z</dcterms:created>
  <dcterms:modified xsi:type="dcterms:W3CDTF">2018-02-20T12:49:43Z</dcterms:modified>
</cp:coreProperties>
</file>